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sldIdLst>
    <p:sldId id="283" r:id="rId2"/>
    <p:sldId id="294" r:id="rId3"/>
    <p:sldId id="317" r:id="rId4"/>
    <p:sldId id="324" r:id="rId5"/>
    <p:sldId id="293" r:id="rId6"/>
    <p:sldId id="315" r:id="rId7"/>
    <p:sldId id="305" r:id="rId8"/>
    <p:sldId id="310" r:id="rId9"/>
    <p:sldId id="332" r:id="rId10"/>
    <p:sldId id="312" r:id="rId11"/>
    <p:sldId id="309" r:id="rId12"/>
    <p:sldId id="336" r:id="rId13"/>
    <p:sldId id="334" r:id="rId14"/>
    <p:sldId id="337" r:id="rId15"/>
    <p:sldId id="306" r:id="rId16"/>
    <p:sldId id="308" r:id="rId17"/>
    <p:sldId id="316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80B3-6449-4098-A556-E4D82FC4AF08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B984C-C685-4003-864E-CBB85F13AC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6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5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4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7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70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4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510D-F6D9-42CB-A185-02DFC65B0783}" type="datetimeFigureOut">
              <a:rPr lang="nl-NL" smtClean="0"/>
              <a:pPr/>
              <a:t>24-1-2024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7F973E-24C3-4557-8C45-13F2710086DB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191" y="842177"/>
            <a:ext cx="6543216" cy="147857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Comic Sans MS" pitchFamily="66" charset="0"/>
              </a:rPr>
              <a:t>Teamwork: Doe het veilig of doe het niet…</a:t>
            </a:r>
            <a:br>
              <a:rPr lang="nl-NL" b="1" dirty="0">
                <a:latin typeface="Comic Sans MS" pitchFamily="66" charset="0"/>
              </a:rPr>
            </a:br>
            <a:br>
              <a:rPr lang="nl-NL" b="1" dirty="0">
                <a:latin typeface="Comic Sans MS" pitchFamily="66" charset="0"/>
              </a:rPr>
            </a:br>
            <a:br>
              <a:rPr lang="nl-NL" b="1" dirty="0">
                <a:latin typeface="Comic Sans MS" pitchFamily="66" charset="0"/>
              </a:rPr>
            </a:br>
            <a:r>
              <a:rPr lang="nl-NL" b="1" dirty="0">
                <a:latin typeface="Comic Sans MS" pitchFamily="66" charset="0"/>
              </a:rPr>
              <a:t>R</a:t>
            </a:r>
            <a:r>
              <a:rPr lang="nl-NL" sz="2700" b="1" dirty="0">
                <a:latin typeface="Comic Sans MS" pitchFamily="66" charset="0"/>
              </a:rPr>
              <a:t>ON VAN </a:t>
            </a:r>
            <a:r>
              <a:rPr lang="nl-NL" b="1" dirty="0" err="1">
                <a:latin typeface="Comic Sans MS" pitchFamily="66" charset="0"/>
              </a:rPr>
              <a:t>d</a:t>
            </a:r>
            <a:r>
              <a:rPr lang="nl-NL" sz="2700" b="1" dirty="0" err="1">
                <a:latin typeface="Comic Sans MS" pitchFamily="66" charset="0"/>
              </a:rPr>
              <a:t>ETH</a:t>
            </a:r>
            <a:endParaRPr lang="nl-NL" sz="2700" b="1" dirty="0">
              <a:latin typeface="Comic Sans MS" pitchFamily="66" charset="0"/>
            </a:endParaRPr>
          </a:p>
        </p:txBody>
      </p:sp>
      <p:pic>
        <p:nvPicPr>
          <p:cNvPr id="1028" name="Picture 4" descr="Afbeeldingsresultaat voor PERSOONLIJKE ONTWIKKELING">
            <a:extLst>
              <a:ext uri="{FF2B5EF4-FFF2-40B4-BE49-F238E27FC236}">
                <a16:creationId xmlns:a16="http://schemas.microsoft.com/office/drawing/2014/main" id="{058DCD85-E07C-43F6-8B8C-4E2DC512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4" y="3560975"/>
            <a:ext cx="5857672" cy="19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BC985-06BD-4DA4-B992-5867943B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90" y="1694576"/>
            <a:ext cx="8314358" cy="5335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nl-NL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nl-NL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nl-NL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nl-NL" sz="1800" dirty="0">
              <a:latin typeface="Comic Sans MS" pitchFamily="66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C0E83E4-9A14-AC55-70C9-2D1352AA2315}"/>
              </a:ext>
            </a:extLst>
          </p:cNvPr>
          <p:cNvCxnSpPr>
            <a:cxnSpLocks/>
          </p:cNvCxnSpPr>
          <p:nvPr/>
        </p:nvCxnSpPr>
        <p:spPr>
          <a:xfrm>
            <a:off x="2425959" y="2892490"/>
            <a:ext cx="0" cy="261257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EBFF1B4-A5B4-87E3-02AC-1491055851A4}"/>
              </a:ext>
            </a:extLst>
          </p:cNvPr>
          <p:cNvCxnSpPr>
            <a:cxnSpLocks/>
          </p:cNvCxnSpPr>
          <p:nvPr/>
        </p:nvCxnSpPr>
        <p:spPr>
          <a:xfrm flipH="1">
            <a:off x="2425959" y="5508171"/>
            <a:ext cx="276186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133CEDE-A721-CE3B-1D3E-AD3AF93AE3AC}"/>
              </a:ext>
            </a:extLst>
          </p:cNvPr>
          <p:cNvCxnSpPr>
            <a:cxnSpLocks/>
          </p:cNvCxnSpPr>
          <p:nvPr/>
        </p:nvCxnSpPr>
        <p:spPr>
          <a:xfrm flipV="1">
            <a:off x="2519265" y="3429000"/>
            <a:ext cx="1959429" cy="198275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73EEB73-35C1-F63D-E39D-CA2A2126CEA6}"/>
              </a:ext>
            </a:extLst>
          </p:cNvPr>
          <p:cNvSpPr txBox="1"/>
          <p:nvPr/>
        </p:nvSpPr>
        <p:spPr>
          <a:xfrm>
            <a:off x="793109" y="2096869"/>
            <a:ext cx="167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Psychologische veiligheid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3CAA4D9-E967-264D-553C-B9C8E4ADF431}"/>
              </a:ext>
            </a:extLst>
          </p:cNvPr>
          <p:cNvSpPr txBox="1"/>
          <p:nvPr/>
        </p:nvSpPr>
        <p:spPr>
          <a:xfrm>
            <a:off x="5000519" y="5533053"/>
            <a:ext cx="24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Innovatie en groei</a:t>
            </a:r>
          </a:p>
          <a:p>
            <a:r>
              <a:rPr lang="nl-NL" dirty="0"/>
              <a:t>Levens- en werkgeluk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9D886A-CDAB-917B-64DC-63A0B0A4FD89}"/>
              </a:ext>
            </a:extLst>
          </p:cNvPr>
          <p:cNvSpPr txBox="1"/>
          <p:nvPr/>
        </p:nvSpPr>
        <p:spPr>
          <a:xfrm>
            <a:off x="8332237" y="2364794"/>
            <a:ext cx="3377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Comic Sans MS" pitchFamily="66" charset="0"/>
              </a:rPr>
              <a:t>‘Er zijn vliegtuigen neergestort, financiële instellingen failliet gegaan en patiënten gestorven, omdat teamleden hun mond niet open durfden te doen…’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1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4B2-FC34-F5D7-2853-9B6F5A7E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Toch zwijgt minstens de helft van de Medewerkers!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A7ED8E-2018-6D2C-272B-5BF39B0ABA48}"/>
              </a:ext>
            </a:extLst>
          </p:cNvPr>
          <p:cNvSpPr txBox="1"/>
          <p:nvPr/>
        </p:nvSpPr>
        <p:spPr>
          <a:xfrm>
            <a:off x="1379974" y="2009492"/>
            <a:ext cx="107196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r>
              <a:rPr lang="nl-NL" sz="2400" dirty="0">
                <a:latin typeface="Comic Sans MS" pitchFamily="66" charset="0"/>
              </a:rPr>
              <a:t>Groepsconformisme/groepsdruk: meegaan met (zwijgende) meerderheid of dominant persoon in het team…</a:t>
            </a:r>
          </a:p>
          <a:p>
            <a:pPr marL="342900" indent="-34290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endParaRPr lang="nl-NL" sz="2400" dirty="0">
              <a:latin typeface="Comic Sans MS" pitchFamily="66" charset="0"/>
            </a:endParaRPr>
          </a:p>
          <a:p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4100" name="Picture 4" descr="4 redenen waarom we conformeren aan een groep">
            <a:extLst>
              <a:ext uri="{FF2B5EF4-FFF2-40B4-BE49-F238E27FC236}">
                <a16:creationId xmlns:a16="http://schemas.microsoft.com/office/drawing/2014/main" id="{CB99E8B7-5B97-EE75-177B-2E6867C7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55" y="3232862"/>
            <a:ext cx="4075847" cy="27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4B2-FC34-F5D7-2853-9B6F5A7E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De schijn ophouden…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A7ED8E-2018-6D2C-272B-5BF39B0ABA48}"/>
              </a:ext>
            </a:extLst>
          </p:cNvPr>
          <p:cNvSpPr txBox="1"/>
          <p:nvPr/>
        </p:nvSpPr>
        <p:spPr>
          <a:xfrm>
            <a:off x="1326145" y="1990830"/>
            <a:ext cx="107196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4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latin typeface="Comic Sans MS" pitchFamily="66" charset="0"/>
              </a:rPr>
              <a:t>Als sociale wezens willen we erbij horen en niet buitengesloten worden: evolutionair belang</a:t>
            </a:r>
          </a:p>
          <a:p>
            <a:endParaRPr lang="nl-NL" sz="24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latin typeface="Comic Sans MS" pitchFamily="66" charset="0"/>
              </a:rPr>
              <a:t>We willen een goede indruk maken: slim, competent, sympathiek, sociaal…  en zijn bang om relaties en/of eigen positie te schaden.</a:t>
            </a:r>
          </a:p>
          <a:p>
            <a:pPr marL="342900" indent="-34290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latin typeface="Comic Sans MS" pitchFamily="66" charset="0"/>
              </a:rPr>
              <a:t>Op safe spelen… en er het zwijgen toedoen… zeker als je niet overloopt van vertrouwen in wat je wil gaan zeggen.</a:t>
            </a:r>
          </a:p>
          <a:p>
            <a:pPr marL="342900" indent="-34290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sz="24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3587" y="868474"/>
            <a:ext cx="9905998" cy="1478570"/>
          </a:xfrm>
        </p:spPr>
        <p:txBody>
          <a:bodyPr/>
          <a:lstStyle/>
          <a:p>
            <a:r>
              <a:rPr lang="nl-NL" b="1" dirty="0">
                <a:latin typeface="Comic Sans MS" pitchFamily="66" charset="0"/>
              </a:rPr>
              <a:t>HET Voordeel van zwijgen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698" y="1401512"/>
            <a:ext cx="10463777" cy="4901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C1B341D-6790-01E7-9A5E-521A4166C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37745"/>
              </p:ext>
            </p:extLst>
          </p:nvPr>
        </p:nvGraphicFramePr>
        <p:xfrm>
          <a:off x="2860200" y="2347044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29923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5095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633295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9705429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nl-NL" dirty="0"/>
                        <a:t>                                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Wie heeft er               Wanneer?               Zekerheid                        </a:t>
                      </a:r>
                    </a:p>
                    <a:p>
                      <a:pPr algn="l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                                voordeel van?                                               Voordeel                       </a:t>
                      </a:r>
                    </a:p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9543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b="1" dirty="0"/>
                        <a:t>Spreken</a:t>
                      </a:r>
                    </a:p>
                    <a:p>
                      <a:endParaRPr lang="nl-NL" b="1" dirty="0"/>
                    </a:p>
                    <a:p>
                      <a:endParaRPr lang="nl-NL" b="1" dirty="0"/>
                    </a:p>
                    <a:p>
                      <a:r>
                        <a:rPr lang="nl-NL" b="1" dirty="0"/>
                        <a:t>Zwijgen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Organisatie/klanten</a:t>
                      </a:r>
                    </a:p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Na enige tijd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Laag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85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Jezelf</a:t>
                      </a:r>
                    </a:p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Onmiddellijk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Hoog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03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D042C-CAD9-2868-0DEA-543A7290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omic Sans MS" panose="030F0702030302020204" pitchFamily="66" charset="0"/>
              </a:rPr>
              <a:t>Hoe dit patroon te doorbreken?</a:t>
            </a:r>
          </a:p>
        </p:txBody>
      </p:sp>
      <p:pic>
        <p:nvPicPr>
          <p:cNvPr id="1026" name="Picture 2" descr="Hardnekkige patronen die leiden tot ongewenste resultaten">
            <a:extLst>
              <a:ext uri="{FF2B5EF4-FFF2-40B4-BE49-F238E27FC236}">
                <a16:creationId xmlns:a16="http://schemas.microsoft.com/office/drawing/2014/main" id="{14DCE674-AADA-77B1-8B8E-3AE99EA1E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2371676"/>
            <a:ext cx="5060010" cy="28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752B12-F218-3156-ED80-545FC7672A16}"/>
              </a:ext>
            </a:extLst>
          </p:cNvPr>
          <p:cNvSpPr txBox="1"/>
          <p:nvPr/>
        </p:nvSpPr>
        <p:spPr>
          <a:xfrm>
            <a:off x="746448" y="2670255"/>
            <a:ext cx="6568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omic Sans MS" panose="030F0702030302020204" pitchFamily="66" charset="0"/>
              </a:rPr>
              <a:t>Veiligheid is een werkwoord…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296B-7E51-479E-A601-B2E4FA5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9" y="789419"/>
            <a:ext cx="9905998" cy="147857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Teamleiders/leidinggevenden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BC985-06BD-4DA4-B992-5867943B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08" y="2109369"/>
            <a:ext cx="10459583" cy="360096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Verpersoonlijking van psychologische veiligheid door open te communiceren…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Actief vragen om input van teamleden of sterker nog: nodig uit om jouw standpunt in twijfel te trekken...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Creëren een cultuur van luisteren en waarderen… gespreksregels…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Bereidheid zich kwetsbaar op te stellen (‘Ik weet het niet’; hardop denken)… 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Eigen fouten durven toe te geven (‘Moedig leiderschap’)…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Falen van teamleden verwelkomen als noodzakelijk onderdeel van leren... 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Aannemen van inlevende, integere en vriendelijke medewerkers…</a:t>
            </a:r>
          </a:p>
          <a:p>
            <a:pPr>
              <a:buFontTx/>
              <a:buChar char="-"/>
            </a:pPr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….</a:t>
            </a:r>
          </a:p>
          <a:p>
            <a:endParaRPr lang="nl-NL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 descr="Picture">
            <a:extLst>
              <a:ext uri="{FF2B5EF4-FFF2-40B4-BE49-F238E27FC236}">
                <a16:creationId xmlns:a16="http://schemas.microsoft.com/office/drawing/2014/main" id="{C70D1F44-6FB8-1239-AFC0-D60A1D6E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3891591"/>
            <a:ext cx="2062163" cy="27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296B-7E51-479E-A601-B2E4FA5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47" y="821094"/>
            <a:ext cx="9905998" cy="105501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Teamleden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BC985-06BD-4DA4-B992-5867943B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6104"/>
            <a:ext cx="9905999" cy="354171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5CA41F2-4B42-1F16-9337-508E3FD26DDF}"/>
              </a:ext>
            </a:extLst>
          </p:cNvPr>
          <p:cNvSpPr txBox="1"/>
          <p:nvPr/>
        </p:nvSpPr>
        <p:spPr>
          <a:xfrm>
            <a:off x="1288577" y="2086273"/>
            <a:ext cx="88353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 Reflecteer op je eigen rol… </a:t>
            </a:r>
          </a:p>
          <a:p>
            <a:pPr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 Elkaar goed leren kennen: tijd en energie aan elkaar besteden…</a:t>
            </a:r>
          </a:p>
          <a:p>
            <a:pPr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 Soms de onveiligheid opzoeken: initiatief nemen, kwetsbaar opstellen, onveiligheid ter sprake brengen, voor andere teamleden opkomen…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 Doe alsof de veiligheid er al is en kijk wat er gebeurt…</a:t>
            </a:r>
          </a:p>
          <a:p>
            <a:pPr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                              … Daar is lef voor nodig!</a:t>
            </a:r>
          </a:p>
          <a:p>
            <a:pPr>
              <a:buFontTx/>
              <a:buChar char="-"/>
            </a:pPr>
            <a:endParaRPr lang="nl-NL" sz="24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nl-NL" sz="24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nl-NL" sz="2400" dirty="0"/>
          </a:p>
        </p:txBody>
      </p:sp>
      <p:pic>
        <p:nvPicPr>
          <p:cNvPr id="6146" name="Picture 2" descr="Leven is het meervoud van lef, Manu Adriaens | Boek | 9789493242937 |  ReadShop">
            <a:extLst>
              <a:ext uri="{FF2B5EF4-FFF2-40B4-BE49-F238E27FC236}">
                <a16:creationId xmlns:a16="http://schemas.microsoft.com/office/drawing/2014/main" id="{74AA4537-B53A-07AF-CEE9-6B05D27A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01" y="3834403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296B-7E51-479E-A601-B2E4FA5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82" y="2328055"/>
            <a:ext cx="4743108" cy="1478570"/>
          </a:xfrm>
        </p:spPr>
        <p:txBody>
          <a:bodyPr>
            <a:normAutofit/>
          </a:bodyPr>
          <a:lstStyle/>
          <a:p>
            <a:r>
              <a:rPr lang="nl-NL" dirty="0">
                <a:latin typeface="Comic Sans MS" panose="030F0702030302020204" pitchFamily="66" charset="0"/>
                <a:cs typeface="Calibri" panose="020F0502020204030204" pitchFamily="34" charset="0"/>
              </a:rPr>
              <a:t>Zeer bedankt voor jullie aandacht en inbreng!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BC985-06BD-4DA4-B992-5867943B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246" y="2723392"/>
            <a:ext cx="9905999" cy="3541714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146" name="Picture 2" descr="Ontwikkel je intuïtie - Kundalini Yoga Wageningen">
            <a:extLst>
              <a:ext uri="{FF2B5EF4-FFF2-40B4-BE49-F238E27FC236}">
                <a16:creationId xmlns:a16="http://schemas.microsoft.com/office/drawing/2014/main" id="{A37848D1-0B5B-D9F5-E6C6-A0E2BD97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0" y="2554962"/>
            <a:ext cx="5057016" cy="283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240" y="801376"/>
            <a:ext cx="9905998" cy="1478570"/>
          </a:xfrm>
        </p:spPr>
        <p:txBody>
          <a:bodyPr/>
          <a:lstStyle/>
          <a:p>
            <a:r>
              <a:rPr lang="nl-NL" b="1" dirty="0">
                <a:latin typeface="Comic Sans MS" pitchFamily="66" charset="0"/>
              </a:rPr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751289"/>
            <a:ext cx="9905999" cy="365602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>
                <a:latin typeface="Comic Sans MS" pitchFamily="66" charset="0"/>
              </a:rPr>
              <a:t>Wat is psychologische veiligheid?</a:t>
            </a:r>
          </a:p>
          <a:p>
            <a:pPr marL="514350" indent="-514350">
              <a:buAutoNum type="arabicPeriod"/>
            </a:pPr>
            <a:r>
              <a:rPr lang="nl-NL" dirty="0">
                <a:latin typeface="Comic Sans MS" pitchFamily="66" charset="0"/>
              </a:rPr>
              <a:t>Wat is er aan te doen door: </a:t>
            </a:r>
          </a:p>
          <a:p>
            <a:pPr lvl="1">
              <a:buFontTx/>
              <a:buChar char="-"/>
            </a:pPr>
            <a:r>
              <a:rPr lang="nl-NL" dirty="0">
                <a:latin typeface="Comic Sans MS" pitchFamily="66" charset="0"/>
              </a:rPr>
              <a:t>Teamleiders</a:t>
            </a:r>
          </a:p>
          <a:p>
            <a:pPr lvl="1">
              <a:buFontTx/>
              <a:buChar char="-"/>
            </a:pPr>
            <a:r>
              <a:rPr lang="nl-NL" dirty="0">
                <a:latin typeface="Comic Sans MS" pitchFamily="66" charset="0"/>
              </a:rPr>
              <a:t>Teamleden</a:t>
            </a:r>
          </a:p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nl-NL" dirty="0">
                <a:latin typeface="Comic Sans MS" pitchFamily="66" charset="0"/>
              </a:rPr>
              <a:t>Even voorstellen…</a:t>
            </a:r>
          </a:p>
          <a:p>
            <a:endParaRPr lang="nl-NL" dirty="0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5D15DE97-B383-485A-ABD0-480E9A1E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39" y="2120275"/>
            <a:ext cx="5772931" cy="38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4B2-FC34-F5D7-2853-9B6F5A7E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A7ED8E-2018-6D2C-272B-5BF39B0ABA48}"/>
              </a:ext>
            </a:extLst>
          </p:cNvPr>
          <p:cNvSpPr txBox="1"/>
          <p:nvPr/>
        </p:nvSpPr>
        <p:spPr>
          <a:xfrm>
            <a:off x="1141413" y="2000423"/>
            <a:ext cx="990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3" name="Picture 2" descr="Coachen op maat">
            <a:extLst>
              <a:ext uri="{FF2B5EF4-FFF2-40B4-BE49-F238E27FC236}">
                <a16:creationId xmlns:a16="http://schemas.microsoft.com/office/drawing/2014/main" id="{567E0FC7-B2DA-8711-38D9-FD8A8FC6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716">
            <a:off x="1708489" y="762759"/>
            <a:ext cx="3693864" cy="51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DBE232-0505-904E-52F0-ED2D2BAB6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053">
            <a:off x="6741159" y="589011"/>
            <a:ext cx="4376077" cy="57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4B2-FC34-F5D7-2853-9B6F5A7E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A7ED8E-2018-6D2C-272B-5BF39B0ABA48}"/>
              </a:ext>
            </a:extLst>
          </p:cNvPr>
          <p:cNvSpPr txBox="1"/>
          <p:nvPr/>
        </p:nvSpPr>
        <p:spPr>
          <a:xfrm>
            <a:off x="1141413" y="2000423"/>
            <a:ext cx="990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itchFamily="66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B15CD7-F59F-CB7A-1426-7110C4FE4874}"/>
              </a:ext>
            </a:extLst>
          </p:cNvPr>
          <p:cNvSpPr txBox="1"/>
          <p:nvPr/>
        </p:nvSpPr>
        <p:spPr>
          <a:xfrm>
            <a:off x="490566" y="558966"/>
            <a:ext cx="65447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Comic Sans MS" panose="030F0702030302020204" pitchFamily="66" charset="0"/>
              </a:rPr>
              <a:t>Even voorstellen…</a:t>
            </a:r>
          </a:p>
          <a:p>
            <a:endParaRPr lang="nl-NL" sz="3200" dirty="0">
              <a:latin typeface="Comic Sans MS" panose="030F0702030302020204" pitchFamily="66" charset="0"/>
            </a:endParaRPr>
          </a:p>
          <a:p>
            <a:endParaRPr lang="nl-NL" sz="32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Stel je voor aan je (onbekende) buurman of buurvrouw met iets dat je niet makkelijk vertelt of dat je misschien zelfs nog nooit hebt gedeeld…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- Denk er even over na…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- Eerst drie minuten de een, dan drie minuten de ander…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endParaRPr lang="nl-NL" dirty="0">
              <a:latin typeface="Comic Sans MS" panose="030F0702030302020204" pitchFamily="66" charset="0"/>
            </a:endParaRP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oe overleef ik alles wat ik niemand vertel?">
            <a:extLst>
              <a:ext uri="{FF2B5EF4-FFF2-40B4-BE49-F238E27FC236}">
                <a16:creationId xmlns:a16="http://schemas.microsoft.com/office/drawing/2014/main" id="{77A36E1C-F2F7-09D6-4A3F-4648F31C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055">
            <a:off x="7566717" y="353693"/>
            <a:ext cx="3870581" cy="61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9993" y="850029"/>
            <a:ext cx="9905998" cy="1478570"/>
          </a:xfrm>
        </p:spPr>
        <p:txBody>
          <a:bodyPr/>
          <a:lstStyle/>
          <a:p>
            <a:r>
              <a:rPr lang="nl-NL" b="1" dirty="0">
                <a:latin typeface="Comic Sans MS" pitchFamily="66" charset="0"/>
              </a:rPr>
              <a:t>Hoe ging het?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6018" y="2645839"/>
            <a:ext cx="10293292" cy="459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latin typeface="Comic Sans MS" pitchFamily="66" charset="0"/>
              </a:rPr>
              <a:t>Bespreek even: </a:t>
            </a:r>
          </a:p>
          <a:p>
            <a:pPr>
              <a:buFontTx/>
              <a:buChar char="-"/>
            </a:pPr>
            <a:r>
              <a:rPr lang="nl-NL" sz="2800" dirty="0">
                <a:latin typeface="Comic Sans MS" pitchFamily="66" charset="0"/>
              </a:rPr>
              <a:t>Deed je deze opdracht gemakkelijk? </a:t>
            </a:r>
          </a:p>
          <a:p>
            <a:pPr>
              <a:buFontTx/>
              <a:buChar char="-"/>
            </a:pPr>
            <a:r>
              <a:rPr lang="nl-NL" sz="2800" dirty="0">
                <a:latin typeface="Comic Sans MS" pitchFamily="66" charset="0"/>
              </a:rPr>
              <a:t>Waarom wel/niet?</a:t>
            </a:r>
          </a:p>
          <a:p>
            <a:pPr marL="0" indent="0">
              <a:buNone/>
            </a:pPr>
            <a:r>
              <a:rPr lang="nl-NL" dirty="0">
                <a:latin typeface="Comic Sans MS" pitchFamily="66" charset="0"/>
              </a:rPr>
              <a:t>… </a:t>
            </a:r>
          </a:p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 descr="5 tips om jouw persoonlijke verhaal te vertellen | Editio">
            <a:extLst>
              <a:ext uri="{FF2B5EF4-FFF2-40B4-BE49-F238E27FC236}">
                <a16:creationId xmlns:a16="http://schemas.microsoft.com/office/drawing/2014/main" id="{A68DCE0D-7483-5B05-0D02-E84B7542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223520"/>
            <a:ext cx="4166415" cy="27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29899-BC13-1EC7-9290-5B8FCF87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1893"/>
          </a:xfrm>
        </p:spPr>
        <p:txBody>
          <a:bodyPr>
            <a:normAutofit/>
          </a:bodyPr>
          <a:lstStyle/>
          <a:p>
            <a:r>
              <a:rPr lang="nl-NL" b="1" dirty="0">
                <a:latin typeface="Comic Sans MS" panose="030F0702030302020204" pitchFamily="66" charset="0"/>
              </a:rPr>
              <a:t>Psychologische veiligheid is ‘in’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ADA64-F89A-F886-F459-3900E563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6473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100" name="Picture 4" descr="Dunne Kunst stof Fotografie Achtergrond Oude Vintage Deur Pasgeborenen  Kinderen Gedrukt achtergrond verweerde houten deur D 7388|door and window  parts|door beamdoor loop - AliExpress">
            <a:extLst>
              <a:ext uri="{FF2B5EF4-FFF2-40B4-BE49-F238E27FC236}">
                <a16:creationId xmlns:a16="http://schemas.microsoft.com/office/drawing/2014/main" id="{DC842BCF-094F-7E32-B811-65BF1CC6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74" y="2046914"/>
            <a:ext cx="2881977" cy="43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10F9AA7-885E-AC6C-88EC-005CE7255718}"/>
              </a:ext>
            </a:extLst>
          </p:cNvPr>
          <p:cNvSpPr txBox="1"/>
          <p:nvPr/>
        </p:nvSpPr>
        <p:spPr>
          <a:xfrm>
            <a:off x="793245" y="2249487"/>
            <a:ext cx="8238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Toenemende belangstelling: #</a:t>
            </a:r>
            <a:r>
              <a:rPr lang="nl-NL" sz="2400" dirty="0" err="1">
                <a:latin typeface="Comic Sans MS" panose="030F0702030302020204" pitchFamily="66" charset="0"/>
              </a:rPr>
              <a:t>MeToo</a:t>
            </a:r>
            <a:r>
              <a:rPr lang="nl-NL" sz="2400" dirty="0">
                <a:latin typeface="Comic Sans MS" panose="030F0702030302020204" pitchFamily="66" charset="0"/>
              </a:rPr>
              <a:t>, </a:t>
            </a:r>
            <a:r>
              <a:rPr lang="nl-NL" sz="2400" dirty="0" err="1">
                <a:latin typeface="Comic Sans MS" panose="030F0702030302020204" pitchFamily="66" charset="0"/>
              </a:rPr>
              <a:t>woke</a:t>
            </a:r>
            <a:r>
              <a:rPr lang="nl-NL" sz="2400" dirty="0">
                <a:latin typeface="Comic Sans MS" panose="030F0702030302020204" pitchFamily="66" charset="0"/>
              </a:rPr>
              <a:t>…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Toenemende individualisering, ‘We zijn overgevoelig geworden…’</a:t>
            </a:r>
          </a:p>
          <a:p>
            <a:pPr marL="285750" indent="-285750">
              <a:buFontTx/>
              <a:buChar char="-"/>
            </a:pPr>
            <a:endParaRPr lang="nl-NL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Affaires: </a:t>
            </a:r>
            <a:r>
              <a:rPr lang="nl-NL" sz="2400" dirty="0" err="1">
                <a:latin typeface="Comic Sans MS" panose="030F0702030302020204" pitchFamily="66" charset="0"/>
              </a:rPr>
              <a:t>DWDD</a:t>
            </a:r>
            <a:r>
              <a:rPr lang="nl-NL" sz="2400" dirty="0">
                <a:latin typeface="Comic Sans MS" panose="030F0702030302020204" pitchFamily="66" charset="0"/>
              </a:rPr>
              <a:t>, Voice of Holland, Tweede Kamer…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omic Sans MS" panose="030F0702030302020204" pitchFamily="66" charset="0"/>
              </a:rPr>
              <a:t>Grensoverschrijdend gedrag: ‘We spelen in de </a:t>
            </a:r>
            <a:r>
              <a:rPr lang="nl-NL" sz="2400" dirty="0" err="1">
                <a:latin typeface="Comic Sans MS" panose="030F0702030302020204" pitchFamily="66" charset="0"/>
              </a:rPr>
              <a:t>Champions</a:t>
            </a:r>
            <a:r>
              <a:rPr lang="nl-NL" sz="2400" dirty="0">
                <a:latin typeface="Comic Sans MS" panose="030F0702030302020204" pitchFamily="66" charset="0"/>
              </a:rPr>
              <a:t> League’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89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304" y="853328"/>
            <a:ext cx="9905998" cy="1478570"/>
          </a:xfrm>
        </p:spPr>
        <p:txBody>
          <a:bodyPr/>
          <a:lstStyle/>
          <a:p>
            <a:r>
              <a:rPr lang="nl-NL" b="1" dirty="0">
                <a:latin typeface="Comic Sans MS" pitchFamily="66" charset="0"/>
              </a:rPr>
              <a:t>Mythe: Lage veiligheid en hoge Prestatienormen gaan niet samen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698" y="1401512"/>
            <a:ext cx="10463777" cy="4901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e psychologische veiligheid van de IAF - Audit Magazine">
            <a:extLst>
              <a:ext uri="{FF2B5EF4-FFF2-40B4-BE49-F238E27FC236}">
                <a16:creationId xmlns:a16="http://schemas.microsoft.com/office/drawing/2014/main" id="{8E81053F-CE52-BBDD-F923-F74ACC5E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6" y="2331898"/>
            <a:ext cx="5878622" cy="4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08794DC-55A9-A20D-5C31-872ABCDB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69" y="726035"/>
            <a:ext cx="9905998" cy="1478570"/>
          </a:xfrm>
        </p:spPr>
        <p:txBody>
          <a:bodyPr/>
          <a:lstStyle/>
          <a:p>
            <a:r>
              <a:rPr lang="nl-NL" b="1" dirty="0">
                <a:latin typeface="Comic Sans MS" panose="030F0702030302020204" pitchFamily="66" charset="0"/>
              </a:rPr>
              <a:t>Wat is psychologische veiligheid?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BC985-06BD-4DA4-B992-5867943B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4605"/>
            <a:ext cx="8290249" cy="3541714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latin typeface="Comic Sans MS" pitchFamily="66" charset="0"/>
              </a:rPr>
              <a:t>Amy </a:t>
            </a:r>
            <a:r>
              <a:rPr lang="nl-NL" dirty="0" err="1">
                <a:latin typeface="Comic Sans MS" pitchFamily="66" charset="0"/>
              </a:rPr>
              <a:t>Edmondson</a:t>
            </a:r>
            <a:r>
              <a:rPr lang="nl-NL" dirty="0">
                <a:latin typeface="Comic Sans MS" pitchFamily="66" charset="0"/>
              </a:rPr>
              <a:t> (</a:t>
            </a:r>
            <a:r>
              <a:rPr lang="nl-NL" i="1" dirty="0">
                <a:latin typeface="Comic Sans MS" pitchFamily="66" charset="0"/>
              </a:rPr>
              <a:t>De onbevreesde organisatie</a:t>
            </a:r>
            <a:r>
              <a:rPr lang="nl-NL" dirty="0">
                <a:latin typeface="Comic Sans MS" pitchFamily="66" charset="0"/>
              </a:rPr>
              <a:t>): De gedeelde overtuiging binnen een team dat het veilig is om interpersoonlijke risico’s te nemen.</a:t>
            </a:r>
          </a:p>
          <a:p>
            <a:endParaRPr lang="nl-NL" dirty="0">
              <a:latin typeface="Comic Sans MS" pitchFamily="66" charset="0"/>
            </a:endParaRPr>
          </a:p>
          <a:p>
            <a:r>
              <a:rPr lang="nl-NL" dirty="0">
                <a:latin typeface="Comic Sans MS" pitchFamily="66" charset="0"/>
              </a:rPr>
              <a:t>In een psychologisch veilig team zijn leden banger om niet volledig deel te nemen dan…. om een mogelijk gevoelig, gevaarlijk of onjuist idee met anderen te delen.</a:t>
            </a:r>
          </a:p>
          <a:p>
            <a:endParaRPr lang="nl-NL" dirty="0">
              <a:latin typeface="Comic Sans MS" pitchFamily="66" charset="0"/>
            </a:endParaRPr>
          </a:p>
          <a:p>
            <a:r>
              <a:rPr lang="nl-NL" dirty="0">
                <a:latin typeface="Comic Sans MS" pitchFamily="66" charset="0"/>
              </a:rPr>
              <a:t>En… teamleden willen bijdragen aan het welbevinden en de ontwikkeling van het team en zijn leden.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Psychologische veiligheid op het werk | SpringerLink">
            <a:extLst>
              <a:ext uri="{FF2B5EF4-FFF2-40B4-BE49-F238E27FC236}">
                <a16:creationId xmlns:a16="http://schemas.microsoft.com/office/drawing/2014/main" id="{D1511884-14A6-A2C9-3B16-41E3B054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35" y="2309948"/>
            <a:ext cx="2339431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2A8E6-9135-843E-5A38-1C66F60D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83" y="665172"/>
            <a:ext cx="9905998" cy="147857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Kenmerken psychologische veiligheid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1170CD-B618-BE66-1AA4-453623D4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15412"/>
            <a:ext cx="9905999" cy="4021493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1. We durven in ons team fouten te erkennen en bespreekbaar te maken.</a:t>
            </a:r>
          </a:p>
          <a:p>
            <a:r>
              <a:rPr lang="nl-NL" dirty="0">
                <a:latin typeface="Comic Sans MS" panose="030F0702030302020204" pitchFamily="66" charset="0"/>
              </a:rPr>
              <a:t>2. We hebben een open sfeer waarin we elkaar feedback geven en meningsverschillen, spanningen of conflicten constructief kunnen bespreken.</a:t>
            </a:r>
          </a:p>
          <a:p>
            <a:r>
              <a:rPr lang="nl-NL" dirty="0">
                <a:latin typeface="Comic Sans MS" panose="030F0702030302020204" pitchFamily="66" charset="0"/>
              </a:rPr>
              <a:t>3. We kunnen ook negatieve ervaringen of emoties met elkaar bespreken.</a:t>
            </a:r>
          </a:p>
          <a:p>
            <a:r>
              <a:rPr lang="nl-NL" dirty="0">
                <a:latin typeface="Comic Sans MS" panose="030F0702030302020204" pitchFamily="66" charset="0"/>
              </a:rPr>
              <a:t>4. We vertrouwen elkaars goede intenties.</a:t>
            </a:r>
          </a:p>
          <a:p>
            <a:r>
              <a:rPr lang="nl-NL" dirty="0">
                <a:latin typeface="Comic Sans MS" panose="030F0702030302020204" pitchFamily="66" charset="0"/>
              </a:rPr>
              <a:t>5. We spreken elkaar aan en geven elkaar directe feedback.</a:t>
            </a:r>
          </a:p>
          <a:p>
            <a:r>
              <a:rPr lang="nl-NL" dirty="0">
                <a:latin typeface="Comic Sans MS" panose="030F0702030302020204" pitchFamily="66" charset="0"/>
              </a:rPr>
              <a:t>6. We onderzoeken tekenen van onveiligheid in ons team en gaan het gesprek hierover niet uit de weg.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dirty="0">
                <a:latin typeface="Comic Sans MS" panose="030F0702030302020204" pitchFamily="66" charset="0"/>
              </a:rPr>
              <a:t>In hoeverre gaat dit op voor jouw team? Bespreek in tweetallen welke het minst tot zijn recht komt in jouw team. </a:t>
            </a:r>
          </a:p>
        </p:txBody>
      </p:sp>
    </p:spTree>
    <p:extLst>
      <p:ext uri="{BB962C8B-B14F-4D97-AF65-F5344CB8AC3E}">
        <p14:creationId xmlns:p14="http://schemas.microsoft.com/office/powerpoint/2010/main" val="16229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08C3603F1DF49B744EE6AA1957D42" ma:contentTypeVersion="13" ma:contentTypeDescription="Een nieuw document maken." ma:contentTypeScope="" ma:versionID="5c30d2723094047fcf08eef028e82183">
  <xsd:schema xmlns:xsd="http://www.w3.org/2001/XMLSchema" xmlns:xs="http://www.w3.org/2001/XMLSchema" xmlns:p="http://schemas.microsoft.com/office/2006/metadata/properties" xmlns:ns2="34f9f17c-df5f-4055-8174-8e0db62d9deb" xmlns:ns3="956f6d26-37fb-4860-a870-3a184a81a0ab" targetNamespace="http://schemas.microsoft.com/office/2006/metadata/properties" ma:root="true" ma:fieldsID="c1e281539935ea67a071f069e735d5cf" ns2:_="" ns3:_="">
    <xsd:import namespace="34f9f17c-df5f-4055-8174-8e0db62d9deb"/>
    <xsd:import namespace="956f6d26-37fb-4860-a870-3a184a81a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9f17c-df5f-4055-8174-8e0db62d9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5bd69f14-2b9f-433c-9887-fccfa466e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6d26-37fb-4860-a870-3a184a81a0a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eda3b4b-a586-45e5-b0cd-27ede55e5f4b}" ma:internalName="TaxCatchAll" ma:showField="CatchAllData" ma:web="956f6d26-37fb-4860-a870-3a184a81a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9553F1-C12D-49BE-BEA0-BBA410EE919B}"/>
</file>

<file path=customXml/itemProps2.xml><?xml version="1.0" encoding="utf-8"?>
<ds:datastoreItem xmlns:ds="http://schemas.openxmlformats.org/officeDocument/2006/customXml" ds:itemID="{1E770FCE-F9BF-40A4-AE2E-B461672D6ED7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43583</TotalTime>
  <Words>688</Words>
  <Application>Microsoft Office PowerPoint</Application>
  <PresentationFormat>Breedbeeld</PresentationFormat>
  <Paragraphs>138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Gill Sans MT</vt:lpstr>
      <vt:lpstr>Galerie</vt:lpstr>
      <vt:lpstr>Teamwork: Doe het veilig of doe het niet…   RON VAN dETH</vt:lpstr>
      <vt:lpstr>Wat gaan we doen?</vt:lpstr>
      <vt:lpstr> </vt:lpstr>
      <vt:lpstr> </vt:lpstr>
      <vt:lpstr>Hoe ging het?</vt:lpstr>
      <vt:lpstr>Psychologische veiligheid is ‘in’</vt:lpstr>
      <vt:lpstr>Mythe: Lage veiligheid en hoge Prestatienormen gaan niet samen</vt:lpstr>
      <vt:lpstr>Wat is psychologische veiligheid?</vt:lpstr>
      <vt:lpstr>Kenmerken psychologische veiligheid</vt:lpstr>
      <vt:lpstr>PowerPoint-presentatie</vt:lpstr>
      <vt:lpstr>Toch zwijgt minstens de helft van de Medewerkers! </vt:lpstr>
      <vt:lpstr>De schijn ophouden… </vt:lpstr>
      <vt:lpstr>HET Voordeel van zwijgen</vt:lpstr>
      <vt:lpstr>Hoe dit patroon te doorbreken?</vt:lpstr>
      <vt:lpstr>Teamleiders/leidinggevenden</vt:lpstr>
      <vt:lpstr>Teamleden</vt:lpstr>
      <vt:lpstr>Zeer bedankt voor jullie aandacht en inbreng!</vt:lpstr>
    </vt:vector>
  </TitlesOfParts>
  <Company>de Baak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 van Deth</dc:creator>
  <cp:lastModifiedBy>Pelzer, NMJ (Nicole)</cp:lastModifiedBy>
  <cp:revision>203</cp:revision>
  <cp:lastPrinted>2023-11-21T15:43:57Z</cp:lastPrinted>
  <dcterms:created xsi:type="dcterms:W3CDTF">2015-12-14T13:47:41Z</dcterms:created>
  <dcterms:modified xsi:type="dcterms:W3CDTF">2024-01-24T09:05:48Z</dcterms:modified>
</cp:coreProperties>
</file>